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69" r:id="rId4"/>
    <p:sldId id="270" r:id="rId5"/>
    <p:sldId id="258" r:id="rId6"/>
    <p:sldId id="259" r:id="rId7"/>
    <p:sldId id="260" r:id="rId8"/>
    <p:sldId id="265" r:id="rId9"/>
    <p:sldId id="268" r:id="rId10"/>
    <p:sldId id="262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1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2025-11-04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5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19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684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72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2025-11-04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395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2025-11-04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95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27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22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1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79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7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2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79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63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65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2025-11-04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006B70-4883-FB1D-75B6-95EBCAAE687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055225" y="63500"/>
            <a:ext cx="2101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 USE ONLY / À USAGE EXCLUSIF</a:t>
            </a:r>
          </a:p>
        </p:txBody>
      </p:sp>
    </p:spTree>
    <p:extLst>
      <p:ext uri="{BB962C8B-B14F-4D97-AF65-F5344CB8AC3E}">
        <p14:creationId xmlns:p14="http://schemas.microsoft.com/office/powerpoint/2010/main" val="3590745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AAxeXhmQuE" TargetMode="External"/><Relationship Id="rId2" Type="http://schemas.openxmlformats.org/officeDocument/2006/relationships/hyperlink" Target="https://youtu.be/24fYrV2vCP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lti-color batteries">
            <a:extLst>
              <a:ext uri="{FF2B5EF4-FFF2-40B4-BE49-F238E27FC236}">
                <a16:creationId xmlns:a16="http://schemas.microsoft.com/office/drawing/2014/main" id="{D5F1B92C-3140-0051-C9E0-6D928CDA5D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803" r="-1" b="1508"/>
          <a:stretch>
            <a:fillRect/>
          </a:stretch>
        </p:blipFill>
        <p:spPr>
          <a:xfrm>
            <a:off x="1" y="-5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18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A6F2E0-34CC-CAD0-B067-9C5933217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916" y="4854346"/>
            <a:ext cx="10407602" cy="868026"/>
          </a:xfrm>
        </p:spPr>
        <p:txBody>
          <a:bodyPr>
            <a:normAutofit/>
          </a:bodyPr>
          <a:lstStyle/>
          <a:p>
            <a:r>
              <a:rPr lang="en-CA" sz="4400">
                <a:solidFill>
                  <a:srgbClr val="EBEBEB"/>
                </a:solidFill>
              </a:rPr>
              <a:t>Introduction to Lithium-Ion Batteries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9ED478-0217-28AD-3220-413F550396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917" y="5722374"/>
            <a:ext cx="10407602" cy="649852"/>
          </a:xfrm>
        </p:spPr>
        <p:txBody>
          <a:bodyPr>
            <a:normAutofit fontScale="47500" lnSpcReduction="20000"/>
          </a:bodyPr>
          <a:lstStyle/>
          <a:p>
            <a:pPr algn="ctr">
              <a:lnSpc>
                <a:spcPct val="90000"/>
              </a:lnSpc>
            </a:pPr>
            <a:endParaRPr lang="en-CA" sz="5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ctr">
              <a:lnSpc>
                <a:spcPct val="90000"/>
              </a:lnSpc>
            </a:pPr>
            <a:endParaRPr lang="en-CA" sz="5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CA" sz="5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Beausejour Brokenhead Fire Department</a:t>
            </a:r>
          </a:p>
        </p:txBody>
      </p:sp>
    </p:spTree>
    <p:extLst>
      <p:ext uri="{BB962C8B-B14F-4D97-AF65-F5344CB8AC3E}">
        <p14:creationId xmlns:p14="http://schemas.microsoft.com/office/powerpoint/2010/main" val="2473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arrow pointing up with white text&#10;&#10;AI-generated content may be incorrect.">
            <a:extLst>
              <a:ext uri="{FF2B5EF4-FFF2-40B4-BE49-F238E27FC236}">
                <a16:creationId xmlns:a16="http://schemas.microsoft.com/office/drawing/2014/main" id="{B41A5995-420D-568C-F4F8-901E0CABD0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48" b="-2"/>
          <a:stretch>
            <a:fillRect/>
          </a:stretch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FEC93F-AD76-3084-6F09-69743C52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 fontScale="90000"/>
          </a:bodyPr>
          <a:lstStyle/>
          <a:p>
            <a:r>
              <a:rPr lang="en-CA" sz="6600" dirty="0"/>
              <a:t>Charging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F6C26-D8D7-BE1F-6FF5-F5F3EAF89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113872"/>
            <a:ext cx="3581635" cy="4511215"/>
          </a:xfrm>
        </p:spPr>
        <p:txBody>
          <a:bodyPr>
            <a:normAutofit fontScale="92500" lnSpcReduction="10000"/>
          </a:bodyPr>
          <a:lstStyle/>
          <a:p>
            <a:r>
              <a:rPr lang="en-CA" sz="1400" b="1" dirty="0"/>
              <a:t>Do not</a:t>
            </a:r>
            <a:r>
              <a:rPr lang="en-CA" sz="1400" dirty="0"/>
              <a:t> charge your battery for longer than the recommended charging time. Overcharging can cause your battery to overheat, which can lead to fires or explosions.</a:t>
            </a:r>
          </a:p>
          <a:p>
            <a:r>
              <a:rPr lang="en-CA" sz="1400" dirty="0"/>
              <a:t>Charge your device at room temperature where you can see it. Soft surfaces, like a couch or bed, can trap heat around the battery and cause the device to overheat.</a:t>
            </a:r>
          </a:p>
          <a:p>
            <a:r>
              <a:rPr lang="en-CA" sz="1400" dirty="0"/>
              <a:t>Charge your battery </a:t>
            </a:r>
            <a:r>
              <a:rPr lang="en-CA" sz="1400" b="1" dirty="0"/>
              <a:t>before</a:t>
            </a:r>
            <a:r>
              <a:rPr lang="en-CA" sz="1400" dirty="0"/>
              <a:t> it drops below 30% to help it last longer and work safely. </a:t>
            </a:r>
            <a:r>
              <a:rPr lang="en-CA" sz="1400" b="1" dirty="0"/>
              <a:t>Do not</a:t>
            </a:r>
            <a:r>
              <a:rPr lang="en-CA" sz="1400" dirty="0"/>
              <a:t> keep it plugged in and charged at 100% for long periods.</a:t>
            </a:r>
          </a:p>
          <a:p>
            <a:r>
              <a:rPr lang="en-CA" sz="1400" dirty="0"/>
              <a:t>Unlike older types of batteries, you </a:t>
            </a:r>
            <a:r>
              <a:rPr lang="en-CA" sz="1400" b="1" dirty="0"/>
              <a:t>do not</a:t>
            </a:r>
            <a:r>
              <a:rPr lang="en-CA" sz="1400" dirty="0"/>
              <a:t> need to fully discharge lithium-ion batteries. This may actually harm them.</a:t>
            </a:r>
          </a:p>
          <a:p>
            <a:r>
              <a:rPr lang="en-CA" sz="1400" dirty="0"/>
              <a:t>Charge your product away from exit doors in case of fire.</a:t>
            </a:r>
          </a:p>
          <a:p>
            <a:endParaRPr lang="en-CA" sz="1200" dirty="0"/>
          </a:p>
        </p:txBody>
      </p:sp>
    </p:spTree>
    <p:extLst>
      <p:ext uri="{BB962C8B-B14F-4D97-AF65-F5344CB8AC3E}">
        <p14:creationId xmlns:p14="http://schemas.microsoft.com/office/powerpoint/2010/main" val="286609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E054F-E65A-7093-58F1-D6359EEBC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417890" cy="1213595"/>
          </a:xfrm>
        </p:spPr>
        <p:txBody>
          <a:bodyPr>
            <a:noAutofit/>
          </a:bodyPr>
          <a:lstStyle/>
          <a:p>
            <a:r>
              <a:rPr lang="en-CA" sz="2800" b="1" dirty="0"/>
              <a:t>Original and Replacement Chargers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5AFE5-5CC8-A341-B0D4-A70668ED8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93666"/>
            <a:ext cx="3656289" cy="4318984"/>
          </a:xfrm>
        </p:spPr>
        <p:txBody>
          <a:bodyPr>
            <a:normAutofit fontScale="92500" lnSpcReduction="10000"/>
          </a:bodyPr>
          <a:lstStyle/>
          <a:p>
            <a:r>
              <a:rPr lang="en-CA" sz="1800" dirty="0"/>
              <a:t>Use the charger that came with your device. If you need to replace your charger, buy it from a trusted source and make sure the voltage and current are compatible with your device.</a:t>
            </a:r>
          </a:p>
          <a:p>
            <a:r>
              <a:rPr lang="en-CA" sz="1800" dirty="0"/>
              <a:t>Contact the original product manufacturer if you need a replacement charger for higher voltage items like e-bikes, remote control cars and power tools.</a:t>
            </a:r>
          </a:p>
          <a:p>
            <a:r>
              <a:rPr lang="en-CA" sz="1800" dirty="0"/>
              <a:t>Only use chargers that have one of the recognized </a:t>
            </a:r>
            <a:r>
              <a:rPr lang="en-CA" sz="1800" b="1" dirty="0"/>
              <a:t>Canadian certification marks.</a:t>
            </a:r>
            <a:endParaRPr lang="en-CA" sz="1800" dirty="0"/>
          </a:p>
          <a:p>
            <a:endParaRPr lang="en-CA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1959C8-B1D6-033D-F99C-17ACECACB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090" y="1595178"/>
            <a:ext cx="6269479" cy="366764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745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69C8B-ED4E-7FC4-6AB0-AD4778CC9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256423" cy="1641987"/>
          </a:xfrm>
        </p:spPr>
        <p:txBody>
          <a:bodyPr>
            <a:normAutofit/>
          </a:bodyPr>
          <a:lstStyle/>
          <a:p>
            <a:r>
              <a:rPr lang="en-CA" sz="8000" dirty="0"/>
              <a:t>Use</a:t>
            </a:r>
          </a:p>
        </p:txBody>
      </p:sp>
      <p:pic>
        <p:nvPicPr>
          <p:cNvPr id="4" name="Picture 3" descr="A blue rectangle on fire&#10;&#10;AI-generated content may be incorrect.">
            <a:extLst>
              <a:ext uri="{FF2B5EF4-FFF2-40B4-BE49-F238E27FC236}">
                <a16:creationId xmlns:a16="http://schemas.microsoft.com/office/drawing/2014/main" id="{BCE0CA74-82EA-5D94-78B3-11E22872E1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40" r="4453" b="1"/>
          <a:stretch>
            <a:fillRect/>
          </a:stretch>
        </p:blipFill>
        <p:spPr>
          <a:xfrm>
            <a:off x="7554139" y="609601"/>
            <a:ext cx="3990160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D187C4E-14B9-4504-B200-5127823FA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11CB4-5547-8D87-4D34-8969CD729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271253"/>
            <a:ext cx="6258737" cy="38099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1700" dirty="0"/>
              <a:t>Use the original lithium-ion batteries that came with your product. </a:t>
            </a:r>
          </a:p>
          <a:p>
            <a:pPr>
              <a:lnSpc>
                <a:spcPct val="90000"/>
              </a:lnSpc>
            </a:pPr>
            <a:r>
              <a:rPr lang="en-CA" sz="1700" dirty="0"/>
              <a:t>Contact the original manufacturer if you need replacement batteries. </a:t>
            </a:r>
          </a:p>
          <a:p>
            <a:pPr>
              <a:lnSpc>
                <a:spcPct val="90000"/>
              </a:lnSpc>
            </a:pPr>
            <a:r>
              <a:rPr lang="en-CA" sz="1700" dirty="0"/>
              <a:t>If you cannot reach the original manufacturer, contact the product retailer.</a:t>
            </a:r>
          </a:p>
          <a:p>
            <a:pPr>
              <a:lnSpc>
                <a:spcPct val="90000"/>
              </a:lnSpc>
            </a:pPr>
            <a:r>
              <a:rPr lang="en-CA" sz="1700" dirty="0"/>
              <a:t>Bring batteries to room temperature before using them. </a:t>
            </a:r>
            <a:r>
              <a:rPr lang="en-CA" sz="1700" b="1" dirty="0"/>
              <a:t>Do not</a:t>
            </a:r>
            <a:r>
              <a:rPr lang="en-CA" sz="1700" dirty="0"/>
              <a:t> attempt to charge in below-zero temperatures.</a:t>
            </a:r>
          </a:p>
          <a:p>
            <a:pPr>
              <a:lnSpc>
                <a:spcPct val="90000"/>
              </a:lnSpc>
            </a:pPr>
            <a:r>
              <a:rPr lang="en-CA" sz="1700" b="1" dirty="0"/>
              <a:t>Do not</a:t>
            </a:r>
            <a:r>
              <a:rPr lang="en-CA" sz="1700" dirty="0"/>
              <a:t> attempt to modify lithium-ion batteries. Modifying lithium-ion batteries can destabilize them and increase the risk of overheating, fire and explosion.</a:t>
            </a:r>
          </a:p>
          <a:p>
            <a:pPr>
              <a:lnSpc>
                <a:spcPct val="90000"/>
              </a:lnSpc>
            </a:pPr>
            <a:endParaRPr lang="en-CA" sz="1700" dirty="0"/>
          </a:p>
        </p:txBody>
      </p:sp>
    </p:spTree>
    <p:extLst>
      <p:ext uri="{BB962C8B-B14F-4D97-AF65-F5344CB8AC3E}">
        <p14:creationId xmlns:p14="http://schemas.microsoft.com/office/powerpoint/2010/main" val="288864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F3C3-45E9-BC17-D647-DE20C865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8000" dirty="0"/>
              <a:t>Disposal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6AC80-9A77-F399-20B4-D5D0666E5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518506" cy="4195481"/>
          </a:xfrm>
        </p:spPr>
        <p:txBody>
          <a:bodyPr/>
          <a:lstStyle/>
          <a:p>
            <a:r>
              <a:rPr lang="en-CA" dirty="0"/>
              <a:t>Batteries are considered hazardous waste. Do not place them in household garbage.</a:t>
            </a:r>
          </a:p>
          <a:p>
            <a:r>
              <a:rPr lang="en-CA" dirty="0"/>
              <a:t>Contact your municipality for instructions on how to safely dispose of lithium-ion batteries.</a:t>
            </a:r>
          </a:p>
          <a:p>
            <a:r>
              <a:rPr lang="en-CA" dirty="0"/>
              <a:t>You can visit the official website of the Recycle Your Batteries, Canada! Program to find a drop-off location near you!</a:t>
            </a:r>
          </a:p>
          <a:p>
            <a:endParaRPr lang="en-CA" dirty="0"/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64114F7-D3D6-ADD8-F10B-879F46744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270" y="4901602"/>
            <a:ext cx="5489459" cy="109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11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7A6A3-5B50-5FF8-0885-313FF24A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 fontScale="90000"/>
          </a:bodyPr>
          <a:lstStyle/>
          <a:p>
            <a:r>
              <a:rPr lang="en-CA" dirty="0"/>
              <a:t>What is a Lithium-Ion Battery?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5A27B8-07B1-C1C7-8867-9B4E72CC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/>
              <a:t>Lithium-ion batteries (Li-ion) are rechargeable batteries known for their high energy density, lightweight design, and long cycle life, making them essential for modern electronics and electric vehicles.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10CE7A-81FD-662F-C5B2-6A525AD544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3309"/>
          <a:stretch>
            <a:fillRect/>
          </a:stretch>
        </p:blipFill>
        <p:spPr>
          <a:xfrm>
            <a:off x="5276090" y="1126376"/>
            <a:ext cx="6303134" cy="4574767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148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FD0E3-2B5D-7AE6-80CC-DD01DAC8C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400" dirty="0"/>
              <a:t>Lithium Ion vs. Lead Acid Battery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F02264-CAF6-2DA6-4975-FA42100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28023"/>
            <a:ext cx="4931045" cy="44767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1200" b="1" dirty="0"/>
              <a:t>The key differences between lead-acid batteries and lithium batteries include their chemistry, energy density, lifespan, weight, cost, and maintenance requirements.</a:t>
            </a:r>
          </a:p>
          <a:p>
            <a:pPr marL="0" indent="0">
              <a:buNone/>
            </a:pPr>
            <a:endParaRPr lang="en-CA" sz="1200" b="1" dirty="0"/>
          </a:p>
          <a:p>
            <a:pPr marL="342900" indent="-342900">
              <a:buAutoNum type="arabicPeriod"/>
            </a:pPr>
            <a:r>
              <a:rPr lang="en-CA" sz="1200" dirty="0"/>
              <a:t>Chemistry- The chemical reactions in lithium batteries are generally more efficient, leading to better performance.</a:t>
            </a:r>
          </a:p>
          <a:p>
            <a:pPr marL="342900" indent="-342900">
              <a:buAutoNum type="arabicPeriod"/>
            </a:pPr>
            <a:r>
              <a:rPr lang="en-CA" sz="1200" dirty="0"/>
              <a:t>Energy Density- Lithium batteries have a higher energy density compared to lead-acid batteries. </a:t>
            </a:r>
          </a:p>
          <a:p>
            <a:pPr marL="342900" indent="-342900">
              <a:buAutoNum type="arabicPeriod"/>
            </a:pPr>
            <a:r>
              <a:rPr lang="en-CA" sz="1200" dirty="0"/>
              <a:t>Lifespan- Lithium batteries often have a lifespan of 8-15 years with numerous charge cycles, while lead-acid batteries typically last 3-5 years.</a:t>
            </a:r>
          </a:p>
          <a:p>
            <a:pPr marL="342900" indent="-342900">
              <a:buAutoNum type="arabicPeriod"/>
            </a:pPr>
            <a:r>
              <a:rPr lang="en-CA" sz="1200" dirty="0"/>
              <a:t>Weight- Lead-acid batteries are significantly heavier than lithium batteries. </a:t>
            </a:r>
          </a:p>
          <a:p>
            <a:pPr marL="342900" indent="-342900">
              <a:buAutoNum type="arabicPeriod"/>
            </a:pPr>
            <a:r>
              <a:rPr lang="en-CA" sz="1200" dirty="0"/>
              <a:t>Cost- Lead-acid batteries are generally cheaper upfront, however, the longer lifespan and greater efficiency of lithium batteries can lead to cost savings over time.</a:t>
            </a:r>
          </a:p>
          <a:p>
            <a:pPr marL="342900" indent="-342900">
              <a:buAutoNum type="arabicPeriod"/>
            </a:pPr>
            <a:r>
              <a:rPr lang="en-CA" sz="1200" dirty="0"/>
              <a:t>Maintenance Requirements- Lead-acid batteries require regular maintenance, such as checking fluid levels and equalization charges. Lithium batteries, on the other hand, are largely maintenance-free due to their design.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FD8C43-1716-F6F0-4576-780A13F82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8" y="2336873"/>
            <a:ext cx="5772151" cy="376789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396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5246-DB2C-E760-6B7F-7E2FBBFA3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 fontScale="90000"/>
          </a:bodyPr>
          <a:lstStyle/>
          <a:p>
            <a:r>
              <a:rPr lang="en-CA" dirty="0"/>
              <a:t>Dangers of Lead Acid Batteries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369C-5A81-2A46-AD58-C14238583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en-CA" sz="1400" b="1" dirty="0"/>
              <a:t>These risks include:</a:t>
            </a:r>
          </a:p>
          <a:p>
            <a:pPr fontAlgn="base"/>
            <a:r>
              <a:rPr lang="en-CA" sz="1400" dirty="0"/>
              <a:t>Acid contact</a:t>
            </a:r>
          </a:p>
          <a:p>
            <a:pPr fontAlgn="base"/>
            <a:r>
              <a:rPr lang="en-CA" sz="1400" dirty="0"/>
              <a:t>Fume inhalation</a:t>
            </a:r>
          </a:p>
          <a:p>
            <a:pPr fontAlgn="base"/>
            <a:r>
              <a:rPr lang="en-CA" sz="1400" dirty="0"/>
              <a:t>Electric shock</a:t>
            </a:r>
          </a:p>
          <a:p>
            <a:pPr fontAlgn="base"/>
            <a:r>
              <a:rPr lang="en-CA" sz="1400" dirty="0"/>
              <a:t>Crushing</a:t>
            </a:r>
          </a:p>
          <a:p>
            <a:pPr fontAlgn="base"/>
            <a:r>
              <a:rPr lang="en-CA" sz="1400" dirty="0"/>
              <a:t>Lead exposure</a:t>
            </a:r>
          </a:p>
          <a:p>
            <a:pPr fontAlgn="base"/>
            <a:r>
              <a:rPr lang="en-CA" sz="1400" dirty="0"/>
              <a:t>Sulfuric acid - the acid in batteries - is an inherently dangerous substance.</a:t>
            </a:r>
          </a:p>
          <a:p>
            <a:pPr marL="0" indent="0" fontAlgn="base">
              <a:buNone/>
            </a:pPr>
            <a:endParaRPr lang="en-CA" sz="1400" dirty="0"/>
          </a:p>
          <a:p>
            <a:pPr marL="0" indent="0" fontAlgn="base">
              <a:buNone/>
            </a:pPr>
            <a:r>
              <a:rPr lang="en-CA" sz="1400" b="1" dirty="0"/>
              <a:t>In people, battery acid dangers include:</a:t>
            </a:r>
          </a:p>
          <a:p>
            <a:pPr fontAlgn="base"/>
            <a:r>
              <a:rPr lang="en-CA" sz="1400" dirty="0"/>
              <a:t>Burns</a:t>
            </a:r>
          </a:p>
          <a:p>
            <a:pPr fontAlgn="base"/>
            <a:r>
              <a:rPr lang="en-CA" sz="1400" dirty="0"/>
              <a:t>Poisoning</a:t>
            </a:r>
          </a:p>
          <a:p>
            <a:pPr fontAlgn="base"/>
            <a:r>
              <a:rPr lang="en-CA" sz="1400" dirty="0"/>
              <a:t>Blindness</a:t>
            </a:r>
          </a:p>
          <a:p>
            <a:pPr fontAlgn="base"/>
            <a:r>
              <a:rPr lang="en-CA" sz="1400" dirty="0"/>
              <a:t>Internal organ damage</a:t>
            </a:r>
          </a:p>
          <a:p>
            <a:pPr marL="0" indent="0" fontAlgn="base">
              <a:buNone/>
            </a:pPr>
            <a:endParaRPr lang="en-CA" sz="1000" dirty="0"/>
          </a:p>
          <a:p>
            <a:endParaRPr lang="en-CA" sz="1000" dirty="0"/>
          </a:p>
        </p:txBody>
      </p:sp>
      <p:pic>
        <p:nvPicPr>
          <p:cNvPr id="5" name="Picture 4" descr="A close-up of a car battery&#10;&#10;AI-generated content may be incorrect.">
            <a:extLst>
              <a:ext uri="{FF2B5EF4-FFF2-40B4-BE49-F238E27FC236}">
                <a16:creationId xmlns:a16="http://schemas.microsoft.com/office/drawing/2014/main" id="{E02FB64F-A0DC-2EE2-E364-BE16BD413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090" y="1360072"/>
            <a:ext cx="6269479" cy="4137855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527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29C5C-79EB-166A-D055-0631DB854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 fontScale="90000"/>
          </a:bodyPr>
          <a:lstStyle/>
          <a:p>
            <a:r>
              <a:rPr lang="en-CA" sz="3300" b="0"/>
              <a:t>Lithium-ion batteries are found in many electronic devices, such as:</a:t>
            </a:r>
            <a:endParaRPr lang="en-CA" sz="33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F5AF6-ECB2-07CA-BD65-09167F0DF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 fontScale="92500" lnSpcReduction="20000"/>
          </a:bodyPr>
          <a:lstStyle/>
          <a:p>
            <a:r>
              <a:rPr lang="en-CA" sz="1600"/>
              <a:t>toys</a:t>
            </a:r>
          </a:p>
          <a:p>
            <a:r>
              <a:rPr lang="en-CA" sz="1600"/>
              <a:t>power tools</a:t>
            </a:r>
          </a:p>
          <a:p>
            <a:r>
              <a:rPr lang="en-CA" sz="1600"/>
              <a:t>baby monitors</a:t>
            </a:r>
          </a:p>
          <a:p>
            <a:r>
              <a:rPr lang="en-CA" sz="1600"/>
              <a:t>portable power banks</a:t>
            </a:r>
          </a:p>
          <a:p>
            <a:r>
              <a:rPr lang="en-CA" sz="1600"/>
              <a:t>personal electronics, such as:</a:t>
            </a:r>
          </a:p>
          <a:p>
            <a:pPr lvl="1"/>
            <a:r>
              <a:rPr lang="en-CA" sz="1600"/>
              <a:t>tablets</a:t>
            </a:r>
          </a:p>
          <a:p>
            <a:pPr lvl="1"/>
            <a:r>
              <a:rPr lang="en-CA" sz="1600"/>
              <a:t>laptops</a:t>
            </a:r>
          </a:p>
          <a:p>
            <a:pPr lvl="1"/>
            <a:r>
              <a:rPr lang="en-CA" sz="1600"/>
              <a:t>cell phones</a:t>
            </a:r>
          </a:p>
          <a:p>
            <a:pPr lvl="1"/>
            <a:r>
              <a:rPr lang="en-CA" sz="1600"/>
              <a:t>smartwatches</a:t>
            </a:r>
          </a:p>
          <a:p>
            <a:r>
              <a:rPr lang="en-CA" sz="1600"/>
              <a:t>vaping products (e-cigarettes)</a:t>
            </a:r>
          </a:p>
          <a:p>
            <a:r>
              <a:rPr lang="en-CA" sz="1600"/>
              <a:t>e-mobility products such as e-scooters, e-bikes and mobility aids</a:t>
            </a:r>
          </a:p>
          <a:p>
            <a:pPr marL="0" indent="0">
              <a:buNone/>
            </a:pPr>
            <a:endParaRPr lang="en-CA" sz="1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CE41F1-69A3-3460-9C6C-D71E11ED70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4" r="1030" b="-1"/>
          <a:stretch>
            <a:fillRect/>
          </a:stretch>
        </p:blipFill>
        <p:spPr>
          <a:xfrm>
            <a:off x="8187091" y="1708215"/>
            <a:ext cx="3358478" cy="344157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5284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D9CAB-F3A4-3204-8BD6-70E195C5B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5"/>
            <a:ext cx="3322912" cy="343790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2400" b="0" dirty="0"/>
              <a:t>Rechargeable lithium-ion batteries, also called li-ion batteries, are common are generally safe to use. However, they have the same safety risks as other kinds of batteries, including:</a:t>
            </a:r>
            <a:endParaRPr lang="en-CA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3DA7BF-C687-8E52-8288-C6DADD8EE5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32" r="5795"/>
          <a:stretch>
            <a:fillRect/>
          </a:stretch>
        </p:blipFill>
        <p:spPr>
          <a:xfrm>
            <a:off x="4619544" y="609601"/>
            <a:ext cx="6924756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93A089E-0A16-452C-B341-0F769780D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1422C-F63E-BBE7-168B-937F3D6C0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3324141" cy="3809998"/>
          </a:xfrm>
        </p:spPr>
        <p:txBody>
          <a:bodyPr>
            <a:normAutofit/>
          </a:bodyPr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overheating</a:t>
            </a:r>
          </a:p>
          <a:p>
            <a:r>
              <a:rPr lang="en-CA" dirty="0"/>
              <a:t>fires</a:t>
            </a:r>
          </a:p>
          <a:p>
            <a:r>
              <a:rPr lang="en-CA" dirty="0"/>
              <a:t>explosions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174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and holding a battery&#10;&#10;AI-generated content may be incorrect.">
            <a:extLst>
              <a:ext uri="{FF2B5EF4-FFF2-40B4-BE49-F238E27FC236}">
                <a16:creationId xmlns:a16="http://schemas.microsoft.com/office/drawing/2014/main" id="{084BCAF1-198A-5A42-4EA7-70908920D6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4" r="8274" b="1"/>
          <a:stretch>
            <a:fillRect/>
          </a:stretch>
        </p:blipFill>
        <p:spPr>
          <a:xfrm>
            <a:off x="7547810" y="10"/>
            <a:ext cx="464101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7A9011-794D-74A0-3295-4AE85D18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Autofit/>
          </a:bodyPr>
          <a:lstStyle/>
          <a:p>
            <a:r>
              <a:rPr lang="en-CA" sz="6000" dirty="0"/>
              <a:t>Battery Use</a:t>
            </a:r>
            <a:br>
              <a:rPr lang="en-CA" sz="6000" dirty="0"/>
            </a:br>
            <a:r>
              <a:rPr lang="en-CA" sz="6000" dirty="0"/>
              <a:t> </a:t>
            </a:r>
            <a:br>
              <a:rPr lang="en-CA" sz="6000" dirty="0"/>
            </a:br>
            <a:endParaRPr lang="en-CA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26202-9DA8-9137-0C0C-87E9A4B57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 fontScale="92500" lnSpcReduction="10000"/>
          </a:bodyPr>
          <a:lstStyle/>
          <a:p>
            <a:r>
              <a:rPr lang="en-CA" sz="2800" dirty="0"/>
              <a:t>Handle lithium-ion batteries carefully. </a:t>
            </a:r>
            <a:r>
              <a:rPr lang="en-CA" sz="2800" b="1" dirty="0"/>
              <a:t>Do not</a:t>
            </a:r>
            <a:r>
              <a:rPr lang="en-CA" sz="2800" dirty="0"/>
              <a:t> throw, modify or tamper with them. Check for signs of damage, and </a:t>
            </a:r>
            <a:r>
              <a:rPr lang="en-CA" sz="2800" b="1" dirty="0"/>
              <a:t>don't</a:t>
            </a:r>
            <a:r>
              <a:rPr lang="en-CA" sz="2800" dirty="0"/>
              <a:t> use batteries that:</a:t>
            </a:r>
          </a:p>
          <a:p>
            <a:r>
              <a:rPr lang="en-CA" sz="2800" dirty="0"/>
              <a:t>are swollen or dented</a:t>
            </a:r>
          </a:p>
          <a:p>
            <a:r>
              <a:rPr lang="en-CA" sz="2800" dirty="0"/>
              <a:t>have torn, plastic wrappers</a:t>
            </a:r>
          </a:p>
          <a:p>
            <a:r>
              <a:rPr lang="en-CA" sz="2800" dirty="0"/>
              <a:t>show other signs of damage or wear</a:t>
            </a:r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64946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with several fire extinguishers&#10;&#10;AI-generated content may be incorrect.">
            <a:extLst>
              <a:ext uri="{FF2B5EF4-FFF2-40B4-BE49-F238E27FC236}">
                <a16:creationId xmlns:a16="http://schemas.microsoft.com/office/drawing/2014/main" id="{682FF999-EEC3-A5CC-F5C8-0C9CECA2F4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50" r="4218" b="2"/>
          <a:stretch>
            <a:fillRect/>
          </a:stretch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2906F1-4A12-AD63-663C-2760F97D1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 fontScale="90000"/>
          </a:bodyPr>
          <a:lstStyle/>
          <a:p>
            <a:r>
              <a:rPr lang="en-CA" sz="7200" dirty="0"/>
              <a:t>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974DE-50E0-3A40-E621-74C56C4BE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121426"/>
            <a:ext cx="3581635" cy="4520914"/>
          </a:xfrm>
        </p:spPr>
        <p:txBody>
          <a:bodyPr>
            <a:normAutofit fontScale="92500" lnSpcReduction="10000"/>
          </a:bodyPr>
          <a:lstStyle/>
          <a:p>
            <a:r>
              <a:rPr lang="en-CA" sz="1300" dirty="0"/>
              <a:t>Store lithium-ion batteries with about a 50% charge when not in use for long periods of time. </a:t>
            </a:r>
          </a:p>
          <a:p>
            <a:r>
              <a:rPr lang="en-CA" sz="1300" dirty="0"/>
              <a:t>Check them every 3 months to make sure they haven't lost their charge.</a:t>
            </a:r>
          </a:p>
          <a:p>
            <a:r>
              <a:rPr lang="en-CA" sz="1300" dirty="0"/>
              <a:t>Store lithium-ion batteries at temperatures </a:t>
            </a:r>
            <a:r>
              <a:rPr lang="en-CA" sz="1300" b="1" dirty="0"/>
              <a:t>between 5 and 20°C</a:t>
            </a:r>
            <a:r>
              <a:rPr lang="en-CA" sz="1300" dirty="0"/>
              <a:t>. </a:t>
            </a:r>
          </a:p>
          <a:p>
            <a:r>
              <a:rPr lang="en-CA" sz="1300" dirty="0"/>
              <a:t>If your product has removable batteries, you may need to remove them from the product for storage during hotter or colder months.</a:t>
            </a:r>
          </a:p>
          <a:p>
            <a:pPr marL="0" indent="0">
              <a:buNone/>
            </a:pPr>
            <a:r>
              <a:rPr lang="en-CA" sz="1300" b="1" dirty="0"/>
              <a:t>Store lithium-ion batteries away from:</a:t>
            </a:r>
          </a:p>
          <a:p>
            <a:r>
              <a:rPr lang="en-CA" sz="1300" dirty="0"/>
              <a:t>other types of batteries</a:t>
            </a:r>
          </a:p>
          <a:p>
            <a:r>
              <a:rPr lang="en-CA" sz="1300" dirty="0"/>
              <a:t>flammable or explosive materials</a:t>
            </a:r>
          </a:p>
          <a:p>
            <a:r>
              <a:rPr lang="en-CA" sz="1300" b="1" dirty="0"/>
              <a:t>Do not</a:t>
            </a:r>
            <a:r>
              <a:rPr lang="en-CA" sz="1300" dirty="0"/>
              <a:t> stack heavy objects on top of the boxes containing lithium-ion batteries.</a:t>
            </a:r>
          </a:p>
          <a:p>
            <a:r>
              <a:rPr lang="en-CA" sz="1300" dirty="0"/>
              <a:t>Damaged batteries can cause internal short circuits, which can lead to an explosion.</a:t>
            </a:r>
          </a:p>
          <a:p>
            <a:endParaRPr lang="en-CA" sz="1100" dirty="0"/>
          </a:p>
        </p:txBody>
      </p:sp>
    </p:spTree>
    <p:extLst>
      <p:ext uri="{BB962C8B-B14F-4D97-AF65-F5344CB8AC3E}">
        <p14:creationId xmlns:p14="http://schemas.microsoft.com/office/powerpoint/2010/main" val="212873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5E86C-8C60-FD38-702F-E4B5D8DB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dirty="0"/>
              <a:t>Thermal Runway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F2001-6713-5DEE-76BD-A1499C970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489341" cy="3599316"/>
          </a:xfrm>
        </p:spPr>
        <p:txBody>
          <a:bodyPr>
            <a:normAutofit fontScale="85000" lnSpcReduction="10000"/>
          </a:bodyPr>
          <a:lstStyle/>
          <a:p>
            <a:r>
              <a:rPr lang="en-CA" sz="1600" dirty="0"/>
              <a:t>A chain reaction that takes place when the cell has reached a certain temperature.</a:t>
            </a:r>
          </a:p>
          <a:p>
            <a:r>
              <a:rPr lang="en-CA" sz="1600" dirty="0"/>
              <a:t>Results in the rapid consumption of the battery cell materials that does not require oxygen.</a:t>
            </a:r>
          </a:p>
          <a:p>
            <a:r>
              <a:rPr lang="en-CA" sz="1600" dirty="0"/>
              <a:t>Accompanied by the venting of hot, flammable gases.</a:t>
            </a:r>
          </a:p>
          <a:p>
            <a:r>
              <a:rPr lang="en-CA" sz="1600" dirty="0"/>
              <a:t>Can quickly spread  to other cells, modules, racks, or even containers.</a:t>
            </a:r>
          </a:p>
          <a:p>
            <a:endParaRPr lang="en-CA" sz="1500" dirty="0"/>
          </a:p>
          <a:p>
            <a:pPr marL="0" indent="0">
              <a:buNone/>
            </a:pPr>
            <a:r>
              <a:rPr lang="en-CA" sz="1500" dirty="0">
                <a:hlinkClick r:id="rId2"/>
              </a:rPr>
              <a:t>https://youtu.be/24fYrV2vCPk</a:t>
            </a:r>
            <a:endParaRPr lang="en-CA" sz="1500" dirty="0"/>
          </a:p>
          <a:p>
            <a:pPr marL="0" indent="0">
              <a:buNone/>
            </a:pPr>
            <a:r>
              <a:rPr lang="en-CA" sz="1500" dirty="0">
                <a:hlinkClick r:id="rId3"/>
              </a:rPr>
              <a:t>https://youtu.be/IAAxeXhmQuE</a:t>
            </a:r>
            <a:endParaRPr lang="en-CA" sz="1500" dirty="0"/>
          </a:p>
          <a:p>
            <a:pPr marL="0" indent="0">
              <a:buNone/>
            </a:pPr>
            <a:endParaRPr lang="en-CA" sz="1500" dirty="0"/>
          </a:p>
          <a:p>
            <a:pPr marL="0" indent="0">
              <a:buNone/>
            </a:pPr>
            <a:endParaRPr lang="en-CA" sz="1500" dirty="0"/>
          </a:p>
        </p:txBody>
      </p:sp>
      <p:pic>
        <p:nvPicPr>
          <p:cNvPr id="4" name="Picture 3" descr="A battery with a flame coming out of it&#10;&#10;AI-generated content may be incorrect.">
            <a:extLst>
              <a:ext uri="{FF2B5EF4-FFF2-40B4-BE49-F238E27FC236}">
                <a16:creationId xmlns:a16="http://schemas.microsoft.com/office/drawing/2014/main" id="{BDECAE0C-6FA0-49E3-1711-51E42C9CC6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069" r="4887"/>
          <a:stretch>
            <a:fillRect/>
          </a:stretch>
        </p:blipFill>
        <p:spPr>
          <a:xfrm>
            <a:off x="4654295" y="2378206"/>
            <a:ext cx="5639886" cy="351605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000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118</TotalTime>
  <Words>904</Words>
  <Application>Microsoft Office PowerPoint</Application>
  <PresentationFormat>Widescreen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Wingdings 3</vt:lpstr>
      <vt:lpstr>Ion</vt:lpstr>
      <vt:lpstr>Introduction to Lithium-Ion Batteries</vt:lpstr>
      <vt:lpstr>What is a Lithium-Ion Battery?</vt:lpstr>
      <vt:lpstr>Lithium Ion vs. Lead Acid Battery </vt:lpstr>
      <vt:lpstr>Dangers of Lead Acid Batteries</vt:lpstr>
      <vt:lpstr>Lithium-ion batteries are found in many electronic devices, such as:</vt:lpstr>
      <vt:lpstr>Rechargeable lithium-ion batteries, also called li-ion batteries, are common are generally safe to use. However, they have the same safety risks as other kinds of batteries, including:</vt:lpstr>
      <vt:lpstr>Battery Use   </vt:lpstr>
      <vt:lpstr>Storage</vt:lpstr>
      <vt:lpstr>Thermal Runway</vt:lpstr>
      <vt:lpstr>Charging</vt:lpstr>
      <vt:lpstr>Original and Replacement Chargers</vt:lpstr>
      <vt:lpstr>Use</vt:lpstr>
      <vt:lpstr>Disposal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Jack, Stephanie</dc:creator>
  <cp:lastModifiedBy>Merissa  Wittmeier</cp:lastModifiedBy>
  <cp:revision>4</cp:revision>
  <dcterms:created xsi:type="dcterms:W3CDTF">2025-10-23T16:42:32Z</dcterms:created>
  <dcterms:modified xsi:type="dcterms:W3CDTF">2025-11-04T18:09:38Z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47d1604-a11e-4c33-b65a-00a6c0f6fd4a_Enabled">
    <vt:lpwstr>true</vt:lpwstr>
  </property>
  <property fmtid="{D5CDD505-2E9C-101B-9397-08002B2CF9AE}" pid="3" name="MSIP_Label_047d1604-a11e-4c33-b65a-00a6c0f6fd4a_SetDate">
    <vt:lpwstr>2025-10-23T19:31:57Z</vt:lpwstr>
  </property>
  <property fmtid="{D5CDD505-2E9C-101B-9397-08002B2CF9AE}" pid="4" name="MSIP_Label_047d1604-a11e-4c33-b65a-00a6c0f6fd4a_Method">
    <vt:lpwstr>Privileged</vt:lpwstr>
  </property>
  <property fmtid="{D5CDD505-2E9C-101B-9397-08002B2CF9AE}" pid="5" name="MSIP_Label_047d1604-a11e-4c33-b65a-00a6c0f6fd4a_Name">
    <vt:lpwstr>OFFICIAL USE ONLY</vt:lpwstr>
  </property>
  <property fmtid="{D5CDD505-2E9C-101B-9397-08002B2CF9AE}" pid="6" name="MSIP_Label_047d1604-a11e-4c33-b65a-00a6c0f6fd4a_SiteId">
    <vt:lpwstr>a483a0b6-671f-4e86-a04d-998385c0e199</vt:lpwstr>
  </property>
  <property fmtid="{D5CDD505-2E9C-101B-9397-08002B2CF9AE}" pid="7" name="MSIP_Label_047d1604-a11e-4c33-b65a-00a6c0f6fd4a_ActionId">
    <vt:lpwstr>988aa1aa-f99d-49b9-ae45-a3aad2f14932</vt:lpwstr>
  </property>
  <property fmtid="{D5CDD505-2E9C-101B-9397-08002B2CF9AE}" pid="8" name="MSIP_Label_047d1604-a11e-4c33-b65a-00a6c0f6fd4a_ContentBits">
    <vt:lpwstr>1</vt:lpwstr>
  </property>
  <property fmtid="{D5CDD505-2E9C-101B-9397-08002B2CF9AE}" pid="9" name="MSIP_Label_047d1604-a11e-4c33-b65a-00a6c0f6fd4a_Tag">
    <vt:lpwstr>10, 0, 1, 1</vt:lpwstr>
  </property>
  <property fmtid="{D5CDD505-2E9C-101B-9397-08002B2CF9AE}" pid="10" name="ClassificationContentMarkingHeaderLocations">
    <vt:lpwstr>GestaltVTI:9</vt:lpwstr>
  </property>
  <property fmtid="{D5CDD505-2E9C-101B-9397-08002B2CF9AE}" pid="11" name="ClassificationContentMarkingHeaderText">
    <vt:lpwstr>OFFICIAL USE ONLY / À USAGE EXCLUSIF</vt:lpwstr>
  </property>
</Properties>
</file>